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2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8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4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3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7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0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9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51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4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5BB8-2CD0-4BB0-9D68-68EA454936F9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D0CF-7FE5-49D8-9DDD-777042EA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08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4457" y="2924944"/>
            <a:ext cx="9130258" cy="15870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600" dirty="0">
              <a:latin typeface="Book Antiqua" panose="02040602050305030304" pitchFamily="18" charset="0"/>
            </a:endParaRP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r>
              <a:rPr lang="fr-FR" sz="11700" dirty="0">
                <a:latin typeface="Arial Black" panose="020B0A04020102020204" pitchFamily="34" charset="0"/>
              </a:rPr>
              <a:t>La place des Seniors</a:t>
            </a:r>
          </a:p>
          <a:p>
            <a:r>
              <a:rPr lang="fr-FR" sz="11700" dirty="0">
                <a:latin typeface="Arial Black" panose="020B0A04020102020204" pitchFamily="34" charset="0"/>
              </a:rPr>
              <a:t> </a:t>
            </a:r>
          </a:p>
          <a:p>
            <a:r>
              <a:rPr lang="fr-FR" sz="11700" dirty="0">
                <a:latin typeface="Arial Black" panose="020B0A04020102020204" pitchFamily="34" charset="0"/>
              </a:rPr>
              <a:t>dans la vie publique</a:t>
            </a: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r>
              <a:rPr lang="fr-FR" sz="11700" dirty="0">
                <a:latin typeface="Arial Black" panose="020B0A04020102020204" pitchFamily="34" charset="0"/>
              </a:rPr>
              <a:t>Ce qu’ils apportent !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7" name="Rectangle 6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rectangle 7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3610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975" y="19168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Book Antiqua" panose="02040602050305030304" pitchFamily="18" charset="0"/>
              </a:rPr>
              <a:t>Pourquoi leur dire MERCI ?</a:t>
            </a:r>
            <a:br>
              <a:rPr lang="fr-FR" dirty="0">
                <a:latin typeface="Book Antiqua" panose="02040602050305030304" pitchFamily="18" charset="0"/>
              </a:rPr>
            </a:br>
            <a:br>
              <a:rPr lang="fr-FR" dirty="0">
                <a:latin typeface="Book Antiqua" panose="02040602050305030304" pitchFamily="18" charset="0"/>
              </a:rPr>
            </a:br>
            <a:r>
              <a:rPr lang="fr-FR" dirty="0">
                <a:latin typeface="Book Antiqua" panose="02040602050305030304" pitchFamily="18" charset="0"/>
              </a:rPr>
              <a:t>10 bonnes raisons !!!!!</a:t>
            </a:r>
            <a:br>
              <a:rPr lang="fr-FR" dirty="0">
                <a:latin typeface="Book Antiqua" panose="02040602050305030304" pitchFamily="18" charset="0"/>
              </a:rPr>
            </a:br>
            <a:endParaRPr lang="fr-F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2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07504" y="836712"/>
            <a:ext cx="82809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1. Ce sont les Retraités qui tirent la consommation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39552" y="1719107"/>
            <a:ext cx="8496944" cy="1853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54% de la consommation </a:t>
            </a:r>
            <a:r>
              <a:rPr lang="fr-FR" sz="2200" b="1" dirty="0">
                <a:solidFill>
                  <a:schemeClr val="tx1"/>
                </a:solidFill>
                <a:latin typeface="Book Antiqua" panose="02040602050305030304" pitchFamily="18" charset="0"/>
              </a:rPr>
              <a:t>contre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 48%en 2005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Leurs achats changent avec les étapes de vie qu’ils traversent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3546348" cy="253111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71573"/>
            <a:ext cx="3384376" cy="25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027286" y="991009"/>
            <a:ext cx="7128791" cy="997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grandes étapes de vie après 50 ans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1115616" y="1681758"/>
            <a:ext cx="64087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691680" y="2204864"/>
            <a:ext cx="67063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53 ans : Le dernier enfant quitte le foyer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55 ans : La naissance du premier petit enfant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58 ans : La fin de la vie professionnelle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59 ans : Le premier héritage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62 ans: </a:t>
            </a:r>
            <a:r>
              <a:rPr lang="fr-FR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La retraite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63 ans : La perte de ses deux parents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73 ans : Le premier accident de santé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84 ans : L’entrée en maison de retraite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126232" y="1157213"/>
            <a:ext cx="7982272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grands postes de dépenses en +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70030" y="2420888"/>
            <a:ext cx="907397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Voyages :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transport, hôtel…57% des dépenses. + 20% que les – 50 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Logement :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51 % : réaménagements . 15% de double résidences, adaptation du logement au vieillissement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Alimentation :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60%: diététique, bio, portions individuelles à forte marge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Santé :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64%: complémentaires santé individuelles , soins divers.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Automobile :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une voiture neuve sur 2. Durée de vie 6,9 ans contre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 8,3 ans voilà 10 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197149" y="1719858"/>
            <a:ext cx="64087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0691" y="764704"/>
            <a:ext cx="6470104" cy="853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2. La génération des 30 glorieuses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66273" y="1597920"/>
            <a:ext cx="80029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Deux pensions (souvent)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Carrière linéaire (dans la même Entreprise)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Propriétaire de son logement (70%)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Le niveau de vie</a:t>
            </a:r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 médian contre celui des – de 55 ans  est</a:t>
            </a:r>
          </a:p>
          <a:p>
            <a:pPr algn="l"/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	- 55-64 ans : +20%</a:t>
            </a:r>
          </a:p>
          <a:p>
            <a:pPr algn="l"/>
            <a:r>
              <a:rPr lang="fr-FR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	- 65-74 : + 7%</a:t>
            </a:r>
          </a:p>
          <a:p>
            <a:pPr algn="l"/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	- + 75 ans : - 9%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Revenus surs (des retraites à 80%) et disponibles (plus d’emprunt)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Le taux de pauvreté </a:t>
            </a:r>
            <a:r>
              <a:rPr lang="fr-FR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chez les + 55 ans est de 7,2% contre 16 % chez les – 55 ans une fois pris en compte les effets loyer et patrimoine</a:t>
            </a:r>
          </a:p>
          <a:p>
            <a:pPr algn="l"/>
            <a:endParaRPr lang="fr-FR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036299"/>
            <a:ext cx="2088232" cy="15396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08720"/>
            <a:ext cx="1924050" cy="23717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36299"/>
            <a:ext cx="2313652" cy="15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67544" y="846832"/>
            <a:ext cx="8276420" cy="853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 i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L'âge ressenti /âge réel : 10 à 15 ans de moins</a:t>
            </a: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>
          <a:xfrm>
            <a:off x="1037103" y="2420888"/>
            <a:ext cx="6847265" cy="3816424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530760" y="1566912"/>
            <a:ext cx="8198296" cy="853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 i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sz="2800" i="0" dirty="0">
                <a:solidFill>
                  <a:schemeClr val="tx1"/>
                </a:solidFill>
              </a:rPr>
              <a:t>Les seniors, une génération qui se sent de plus en plus jeune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597843" y="1475259"/>
            <a:ext cx="80066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9512" y="548681"/>
            <a:ext cx="5257800" cy="119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3. Ils achètent Français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80356" y="1744040"/>
            <a:ext cx="8208912" cy="3982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Voitures françaises : 70% contre 52% moyenne des français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(étude Institut Français des Seniors 2015)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84% des + 65 ans déclarent accepter de payer plus cher ce qui est français </a:t>
            </a:r>
            <a:r>
              <a:rPr lang="fr-FR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(IFOP 2013)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71% prennent en considération l’origine avant d’acheter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Et ce, pour défendre l’emploi des générations suivantes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2" descr="Résultat de recherche d'images pour &quot;made in fran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27" y="4262161"/>
            <a:ext cx="3748998" cy="24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9512" y="700733"/>
            <a:ext cx="7162801" cy="853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4. Ils aident leur descendance à vivre</a:t>
            </a:r>
          </a:p>
        </p:txBody>
      </p:sp>
      <p:pic>
        <p:nvPicPr>
          <p:cNvPr id="9" name="Picture 2" descr="Résultat de recherche d'images pour &quot;grands parents petits enfant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33" y="4005064"/>
            <a:ext cx="2952328" cy="19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ésultat de recherche d'images pour &quot;grands parents petits enfant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05064"/>
            <a:ext cx="2930594" cy="19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568129" y="1561059"/>
            <a:ext cx="8208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30 Milliards € par an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de transfert grands parents –enfants/petits enfants (Conseil d’Analyse Economique)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55 ans = âge moyen de l’arrivée du premier petit enfant (joie)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9M de grands mères et 6 de grands pères =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15 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75% des + 65 ans ont des petits enfants :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5,2 en moyenne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16620"/>
            <a:ext cx="2364987" cy="19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07504" y="764704"/>
            <a:ext cx="7550224" cy="925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5 . Ils prennent en charge leurs parents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83568" y="1628800"/>
            <a:ext cx="83529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4,3 M aidants familiaux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La moitié des aidants professionnels des services à la personne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1 retraité sur 2 est concerné par la perte d’autonomie des « âgés 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45 % de ceux qui ont encore leurs parents s’en occupent + de 5h  par semaine </a:t>
            </a:r>
            <a:r>
              <a:rPr lang="fr-FR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(Institut Français des Seniors 2014)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Seulement 44% font appel à une aide extérieure</a:t>
            </a:r>
          </a:p>
          <a:p>
            <a:pPr algn="l"/>
            <a:endParaRPr lang="fr-FR" sz="2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69160"/>
            <a:ext cx="3690430" cy="17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84655" y="681368"/>
            <a:ext cx="89644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6. Ils assument souvent la charge financière de leurs parents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23528" y="2006931"/>
            <a:ext cx="8424936" cy="149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1200 € mensuels de «  reste à charge » après les aides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Cout de l’APA : de 3Mds en 2015 à 7Mds en 2030</a:t>
            </a:r>
          </a:p>
          <a:p>
            <a:pPr algn="l"/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/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/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30958"/>
            <a:ext cx="3242923" cy="9752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20163"/>
            <a:ext cx="3138106" cy="313810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2692019" cy="22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4457" y="2924944"/>
            <a:ext cx="9130258" cy="15870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600" dirty="0">
              <a:latin typeface="Book Antiqua" panose="02040602050305030304" pitchFamily="18" charset="0"/>
            </a:endParaRP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r>
              <a:rPr lang="fr-FR" sz="11700" dirty="0">
                <a:latin typeface="Arial Black" panose="020B0A04020102020204" pitchFamily="34" charset="0"/>
              </a:rPr>
              <a:t>Les Seniors sont souvent montrés du doigt</a:t>
            </a: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r>
              <a:rPr lang="fr-FR" sz="11700" dirty="0">
                <a:latin typeface="Arial Black" panose="020B0A04020102020204" pitchFamily="34" charset="0"/>
              </a:rPr>
              <a:t>Ce sont des Nantis…</a:t>
            </a:r>
          </a:p>
          <a:p>
            <a:r>
              <a:rPr lang="fr-FR" sz="11700" dirty="0">
                <a:latin typeface="Arial Black" panose="020B0A04020102020204" pitchFamily="34" charset="0"/>
              </a:rPr>
              <a:t>Ils coûtent cher….</a:t>
            </a:r>
          </a:p>
          <a:p>
            <a:r>
              <a:rPr lang="fr-FR" sz="11700" dirty="0">
                <a:latin typeface="Arial Black" panose="020B0A04020102020204" pitchFamily="34" charset="0"/>
              </a:rPr>
              <a:t>Ils sont riches….</a:t>
            </a:r>
          </a:p>
          <a:p>
            <a:r>
              <a:rPr lang="fr-FR" sz="11700" dirty="0">
                <a:latin typeface="Arial Black" panose="020B0A04020102020204" pitchFamily="34" charset="0"/>
              </a:rPr>
              <a:t>Il faut les taxer…</a:t>
            </a:r>
          </a:p>
          <a:p>
            <a:endParaRPr lang="fr-FR" sz="11700" dirty="0">
              <a:latin typeface="Arial Black" panose="020B0A04020102020204" pitchFamily="34" charset="0"/>
            </a:endParaRPr>
          </a:p>
          <a:p>
            <a:r>
              <a:rPr lang="fr-FR" sz="11700" dirty="0">
                <a:latin typeface="Arial Black" panose="020B0A04020102020204" pitchFamily="34" charset="0"/>
              </a:rPr>
              <a:t>Voilà à quelle sauce, ils sont souvent mis !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7" name="Rectangle 6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rectangle 7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88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9512" y="820217"/>
            <a:ext cx="8233792" cy="925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7.Ils transmettent des valeurs de solidarité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10977" y="1897633"/>
            <a:ext cx="8305799" cy="441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83 % veulent transmettre des valeurs auxquelles ils croient.</a:t>
            </a:r>
          </a:p>
          <a:p>
            <a:pPr algn="l"/>
            <a:r>
              <a:rPr lang="fr-FR" sz="1600" i="1" dirty="0">
                <a:solidFill>
                  <a:schemeClr val="tx1"/>
                </a:solidFill>
                <a:latin typeface="Book Antiqua" panose="02040602050305030304" pitchFamily="18" charset="0"/>
              </a:rPr>
              <a:t>      (Institut Français des Seniors 2014)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Le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sens du travail bien fait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L’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honnêteté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Le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sens du devoir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Le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 recul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sur les difficultés de la vie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La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 générosité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(2/3 des donateurs)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Pour 6% seulement l’argent est un signe de réussite </a:t>
            </a:r>
            <a:r>
              <a:rPr lang="fr-FR" sz="1800" i="1" dirty="0">
                <a:solidFill>
                  <a:schemeClr val="tx1"/>
                </a:solidFill>
                <a:latin typeface="Book Antiqua" panose="02040602050305030304" pitchFamily="18" charset="0"/>
              </a:rPr>
              <a:t>(TGI 2014)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88% votent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contre 77% des français</a:t>
            </a:r>
          </a:p>
        </p:txBody>
      </p:sp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9512" y="836712"/>
            <a:ext cx="7344816" cy="821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8. Ils sont mamy/papy </a:t>
            </a:r>
            <a:r>
              <a:rPr lang="fr-FR" dirty="0" err="1"/>
              <a:t>sitters</a:t>
            </a:r>
            <a:r>
              <a:rPr lang="fr-FR" dirty="0"/>
              <a:t> réguliers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11560" y="1736577"/>
            <a:ext cx="8064896" cy="2772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Divorce des enfants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23M d’heures de « garde »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= autant que toutes les assistantes maternelles en France ( Conseil Analyse Economique)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15% des gardes du mercredi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7% des sorties d’école des petits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01" y="4072780"/>
            <a:ext cx="2729458" cy="17933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23" y="4074884"/>
            <a:ext cx="3188841" cy="180238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" y="4074883"/>
            <a:ext cx="2487860" cy="179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-36512" y="5486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sz="3100" dirty="0"/>
              <a:t>9. Sans eux le tissu associatif ne fonctionnerait pas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1772816"/>
            <a:ext cx="855020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1,3 Millions d’associations en France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1 retraité sur 2 est bénévole 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(contre 30% des 35-49 ans)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2 sur 3 est dans une association (</a:t>
            </a:r>
            <a:r>
              <a:rPr lang="fr-FR" sz="1600" dirty="0">
                <a:solidFill>
                  <a:schemeClr val="tx1"/>
                </a:solidFill>
                <a:latin typeface="Book Antiqua" panose="02040602050305030304" pitchFamily="18" charset="0"/>
              </a:rPr>
              <a:t>France Bénévolat 2010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Le besoin d’être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utile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Une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générosité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 naturelle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Age moyen des maires : 56 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Un retraité consacre entre 40 et 110h par an à aider autrui: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1 Milliard d’heures par an.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Valeur base SMIC : 10 Mds€</a:t>
            </a:r>
          </a:p>
          <a:p>
            <a:pPr algn="l"/>
            <a:endParaRPr lang="fr-FR" sz="2200" dirty="0">
              <a:latin typeface="Book Antiqua" panose="02040602050305030304" pitchFamily="18" charset="0"/>
            </a:endParaRPr>
          </a:p>
          <a:p>
            <a:pPr algn="l"/>
            <a:endParaRPr lang="fr-FR" sz="2200" dirty="0">
              <a:latin typeface="Book Antiqua" panose="02040602050305030304" pitchFamily="18" charset="0"/>
            </a:endParaRPr>
          </a:p>
          <a:p>
            <a:pPr algn="l"/>
            <a:endParaRPr lang="fr-FR" sz="2200" dirty="0">
              <a:latin typeface="Book Antiqua" panose="02040602050305030304" pitchFamily="18" charset="0"/>
            </a:endParaRPr>
          </a:p>
          <a:p>
            <a:pPr algn="l"/>
            <a:endParaRPr lang="fr-FR" sz="2200" dirty="0"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42249"/>
            <a:ext cx="3384376" cy="17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51520" y="822722"/>
            <a:ext cx="7704856" cy="749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10. Leur bonheur est communicatif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755576" y="1682737"/>
            <a:ext cx="8702352" cy="66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84 % des retraités se déclarent heureux. Seulement 7% déçus</a:t>
            </a:r>
            <a:r>
              <a:rPr lang="fr-FR" sz="2200" i="1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302407" y="2350008"/>
            <a:ext cx="6653969" cy="66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Book Antiqua" panose="02040602050305030304" pitchFamily="18" charset="0"/>
              </a:rPr>
              <a:t>Voici différents noms : pouvez-vous indiquer ceux que vous associez à la retraite?</a:t>
            </a:r>
          </a:p>
          <a:p>
            <a:pPr algn="l"/>
            <a:r>
              <a:rPr lang="fr-FR" sz="1400" i="1" dirty="0">
                <a:solidFill>
                  <a:schemeClr val="tx1"/>
                </a:solidFill>
                <a:latin typeface="Book Antiqua" panose="02040602050305030304" pitchFamily="18" charset="0"/>
              </a:rPr>
              <a:t>(réponses données à l’aide d’une liste, plusieurs réponses possibles)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302407" y="2965421"/>
            <a:ext cx="5872145" cy="3501846"/>
            <a:chOff x="1631654" y="2965421"/>
            <a:chExt cx="5872145" cy="350184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27195" t="24375" r="18330" b="9442"/>
            <a:stretch/>
          </p:blipFill>
          <p:spPr>
            <a:xfrm>
              <a:off x="1631654" y="2965421"/>
              <a:ext cx="5872145" cy="350184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948264" y="5013176"/>
              <a:ext cx="452577" cy="22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135996" y="5870798"/>
            <a:ext cx="4320480" cy="405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i="1" dirty="0">
                <a:solidFill>
                  <a:schemeClr val="tx1"/>
                </a:solidFill>
                <a:latin typeface="Book Antiqua" panose="02040602050305030304" pitchFamily="18" charset="0"/>
              </a:rPr>
              <a:t>Sondage Institut Française des Seniors – Louis Harris 2014</a:t>
            </a:r>
          </a:p>
        </p:txBody>
      </p:sp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53218" y="836712"/>
            <a:ext cx="88290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0000"/>
                </a:solidFill>
                <a:latin typeface="Book Antiqua" panose="02040602050305030304" pitchFamily="18" charset="0"/>
              </a:rPr>
              <a:t>Ils sont les amortisseurs affectifs et économiques d’un monde devenu plus dur.</a:t>
            </a: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55" y="2193403"/>
            <a:ext cx="4896544" cy="4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4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8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-36512" y="5486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endParaRPr lang="fr-FR" sz="31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1772816"/>
            <a:ext cx="855020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Book Antiqua" panose="02040602050305030304" pitchFamily="18" charset="0"/>
              </a:rPr>
              <a:t>J’espère qu’après toutes ces informations que nous ne manquerons de communiquer au Gouvernement à travers la Confédération Française des Retraités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2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Book Antiqua" panose="02040602050305030304" pitchFamily="18" charset="0"/>
              </a:rPr>
              <a:t>Les aprioris sur les Retraités, tomberont 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200" dirty="0"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42249"/>
            <a:ext cx="3384376" cy="17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6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sp>
        <p:nvSpPr>
          <p:cNvPr id="15" name="Titre 1"/>
          <p:cNvSpPr txBox="1">
            <a:spLocks/>
          </p:cNvSpPr>
          <p:nvPr/>
        </p:nvSpPr>
        <p:spPr>
          <a:xfrm>
            <a:off x="2922" y="1709738"/>
            <a:ext cx="914075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Book Antiqua" panose="02040602050305030304" pitchFamily="18" charset="0"/>
              </a:rPr>
              <a:t>6 grands changements de société </a:t>
            </a:r>
          </a:p>
          <a:p>
            <a:r>
              <a:rPr lang="fr-FR" sz="4000" dirty="0">
                <a:latin typeface="Book Antiqua" panose="02040602050305030304" pitchFamily="18" charset="0"/>
              </a:rPr>
              <a:t>qui changent la vie des retraités d’aujourd’hui.</a:t>
            </a:r>
          </a:p>
        </p:txBody>
      </p:sp>
      <p:pic>
        <p:nvPicPr>
          <p:cNvPr id="16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sp>
        <p:nvSpPr>
          <p:cNvPr id="7" name="Titre 1"/>
          <p:cNvSpPr txBox="1">
            <a:spLocks/>
          </p:cNvSpPr>
          <p:nvPr/>
        </p:nvSpPr>
        <p:spPr>
          <a:xfrm>
            <a:off x="72535" y="1196752"/>
            <a:ext cx="8990384" cy="421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fr-FR" sz="3200" b="1" dirty="0">
                <a:solidFill>
                  <a:srgbClr val="E00000"/>
                </a:solidFill>
                <a:latin typeface="Book Antiqua" panose="02040602050305030304" pitchFamily="18" charset="0"/>
              </a:rPr>
              <a:t>Esperance de vie : vive la 3ème mi temps !</a:t>
            </a:r>
          </a:p>
          <a:p>
            <a:r>
              <a:rPr lang="fr-FR" sz="3200" b="1" dirty="0">
                <a:solidFill>
                  <a:srgbClr val="E00000"/>
                </a:solidFill>
                <a:latin typeface="Book Antiqua" panose="02040602050305030304" pitchFamily="18" charset="0"/>
              </a:rPr>
              <a:t>Elle est de plus longue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83568" y="2276872"/>
            <a:ext cx="8624845" cy="378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25 ans </a:t>
            </a: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d’espérance de vie </a:t>
            </a:r>
            <a:r>
              <a:rPr lang="fr-FR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à la retraite </a:t>
            </a: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contre 8 en 1968.</a:t>
            </a:r>
          </a:p>
          <a:p>
            <a:pPr algn="l"/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F=27, H=23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l"/>
            <a:r>
              <a:rPr lang="fr-FR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A la naissance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+ 3 mois /an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1950 : 65 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2015 :F = 85, H = 79 ans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2050 : F =91, H =86 ans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01884"/>
            <a:ext cx="3168352" cy="2628633"/>
          </a:xfrm>
          <a:prstGeom prst="rect">
            <a:avLst/>
          </a:prstGeom>
        </p:spPr>
      </p:pic>
      <p:pic>
        <p:nvPicPr>
          <p:cNvPr id="15" name="Picture 2" descr="X:\Logos\IFS\Logos IFS 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9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323528" y="849982"/>
            <a:ext cx="5866272" cy="975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fr-FR" dirty="0"/>
              <a:t>2. Nous avons souvent la charge de nos Parents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38144" y="1825624"/>
            <a:ext cx="7262192" cy="448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Explosion des âgés : x4 les + 85 ans d’ici 2060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Book Antiqua" panose="02040602050305030304" pitchFamily="18" charset="0"/>
              </a:rPr>
              <a:t>1,2 M personnes dépendantes, 2,3 M en 2060</a:t>
            </a:r>
          </a:p>
          <a:p>
            <a:pPr algn="l"/>
            <a:endParaRPr lang="fr-FR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/>
          <a:stretch/>
        </p:blipFill>
        <p:spPr>
          <a:xfrm>
            <a:off x="2267744" y="2996952"/>
            <a:ext cx="4541064" cy="3456384"/>
          </a:xfrm>
          <a:prstGeom prst="rect">
            <a:avLst/>
          </a:prstGeom>
        </p:spPr>
      </p:pic>
      <p:pic>
        <p:nvPicPr>
          <p:cNvPr id="17" name="Picture 2" descr="X:\Logos\IFS\Logos IFS 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9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334144" y="519261"/>
            <a:ext cx="63260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3. On quitte l’entreprise plus tôt, par contre plus tard en retraite</a:t>
            </a:r>
          </a:p>
          <a:p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67762" y="1681609"/>
            <a:ext cx="8549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Départ de l’Entreprise à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58,5 ans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en moyenne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Fin de vie professionnelle souvent décevante (exclusion, peur)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3 à 4 ans avant la retraite à taux plein (62 ans)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En forte progression: le </a:t>
            </a: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cumul emploi retraite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à temps partiel </a:t>
            </a:r>
          </a:p>
          <a:p>
            <a:pPr algn="l"/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     (500 000 personnes)</a:t>
            </a:r>
          </a:p>
          <a:p>
            <a:pPr algn="l"/>
            <a:endParaRPr lang="fr-FR" sz="2200" dirty="0">
              <a:latin typeface="Book Antiqua" panose="02040602050305030304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53738"/>
            <a:ext cx="4104456" cy="2856259"/>
          </a:xfrm>
          <a:prstGeom prst="rect">
            <a:avLst/>
          </a:prstGeom>
        </p:spPr>
      </p:pic>
      <p:pic>
        <p:nvPicPr>
          <p:cNvPr id="16" name="Picture 2" descr="X:\Logos\IFS\Logos IFS 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179512" y="908720"/>
            <a:ext cx="6336704" cy="965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4. Un lien conjugal plus instable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56084" y="1969641"/>
            <a:ext cx="6680212" cy="2971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Le temps de l’essentiel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On a 25 ans devant soi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Une société qui autorise les ruptures de vie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18% de divorces entre 50 et 65 ans :</a:t>
            </a:r>
            <a:r>
              <a:rPr lang="fr-FR" sz="2200" dirty="0">
                <a:latin typeface="Book Antiqua" panose="02040602050305030304" pitchFamily="18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+ 30% qu’en 2005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X 3 des divorces après 65 ans </a:t>
            </a: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mais ca reste faible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/>
                </a:solidFill>
                <a:latin typeface="Book Antiqua" panose="02040602050305030304" pitchFamily="18" charset="0"/>
              </a:rPr>
              <a:t>Grand père + père + nouveau père,  </a:t>
            </a:r>
          </a:p>
          <a:p>
            <a:pPr algn="l"/>
            <a:r>
              <a:rPr lang="fr-FR" sz="2200" b="1" dirty="0">
                <a:latin typeface="Book Antiqua" panose="02040602050305030304" pitchFamily="18" charset="0"/>
              </a:rPr>
              <a:t>C’est compliqué, notamment pour les</a:t>
            </a:r>
          </a:p>
          <a:p>
            <a:pPr algn="l"/>
            <a:r>
              <a:rPr lang="fr-FR" sz="2200" b="1" dirty="0">
                <a:latin typeface="Book Antiqua" panose="02040602050305030304" pitchFamily="18" charset="0"/>
              </a:rPr>
              <a:t>Notaires……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485467"/>
            <a:ext cx="2232248" cy="1489858"/>
          </a:xfrm>
          <a:prstGeom prst="rect">
            <a:avLst/>
          </a:prstGeom>
        </p:spPr>
      </p:pic>
      <p:pic>
        <p:nvPicPr>
          <p:cNvPr id="16" name="Picture 2" descr="http://img-3.journaldesfemmes.com/zipPxfHw7g0uAHdcOwmofi_jfk4=/305x/smart/image-cms/102869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8968"/>
            <a:ext cx="1836204" cy="2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X:\Logos\IFS\Logos IFS H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9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pic>
        <p:nvPicPr>
          <p:cNvPr id="7" name="Picture 2" descr="X:\Logos\IFS\Logos IFS 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95536" y="836712"/>
            <a:ext cx="7776864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5. Nous sommes en bonne santé pour profiter de la vie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04110" y="1878377"/>
            <a:ext cx="8856984" cy="210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75 % des + 50 ans vont globalement bien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1 sur 2 a des petits soucis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37% doivent se surveiller régulièrement (42% chez les + 75 ans)</a:t>
            </a:r>
          </a:p>
          <a:p>
            <a:pPr algn="l"/>
            <a:r>
              <a:rPr lang="fr-FR" sz="1200" i="1" dirty="0">
                <a:solidFill>
                  <a:schemeClr val="tx1"/>
                </a:solidFill>
                <a:latin typeface="Book Antiqua" panose="02040602050305030304" pitchFamily="18" charset="0"/>
              </a:rPr>
              <a:t>         (Institut Français des Seniors 2015)</a:t>
            </a:r>
          </a:p>
          <a:p>
            <a:pPr algn="l"/>
            <a:endParaRPr lang="fr-FR" sz="1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2" y="3806624"/>
            <a:ext cx="2735208" cy="18196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00" y="3799692"/>
            <a:ext cx="2750109" cy="18265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24" y="3806624"/>
            <a:ext cx="2754052" cy="18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8546" y="0"/>
            <a:ext cx="9152546" cy="692695"/>
            <a:chOff x="-8546" y="0"/>
            <a:chExt cx="9152546" cy="692695"/>
          </a:xfrm>
        </p:grpSpPr>
        <p:sp>
          <p:nvSpPr>
            <p:cNvPr id="12" name="Rectangle 11"/>
            <p:cNvSpPr/>
            <p:nvPr/>
          </p:nvSpPr>
          <p:spPr>
            <a:xfrm>
              <a:off x="-8546" y="0"/>
              <a:ext cx="9152545" cy="26064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-8546" y="260648"/>
              <a:ext cx="9152546" cy="432047"/>
            </a:xfrm>
            <a:prstGeom prst="rtTriangle">
              <a:avLst/>
            </a:prstGeom>
            <a:solidFill>
              <a:srgbClr val="E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anose="02040602050305030304" pitchFamily="18" charset="0"/>
              </a:endParaRPr>
            </a:p>
          </p:txBody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467544" y="690800"/>
            <a:ext cx="7190184" cy="781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3200" b="1">
                <a:solidFill>
                  <a:srgbClr val="E0000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fr-FR" dirty="0"/>
              <a:t>6. Une génération plus instruite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92778" y="1556792"/>
            <a:ext cx="8251222" cy="414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La part de BAC + chez les 65 ans et plus a presque doublé en 10 ans </a:t>
            </a:r>
          </a:p>
          <a:p>
            <a:pPr algn="l"/>
            <a:r>
              <a:rPr lang="fr-FR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      28% en 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Book Antiqua" panose="02040602050305030304" pitchFamily="18" charset="0"/>
              </a:rPr>
              <a:t>Les retraités sont à l’origine de la hausse de la fréquentation des cinémas en France et de la progression de la pratique Internet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33% ont une tablette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59" y="3751738"/>
            <a:ext cx="3055689" cy="203712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27" y="3751738"/>
            <a:ext cx="1800200" cy="20390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9" y="3751737"/>
            <a:ext cx="2564355" cy="2053527"/>
          </a:xfrm>
          <a:prstGeom prst="rect">
            <a:avLst/>
          </a:prstGeom>
        </p:spPr>
      </p:pic>
      <p:pic>
        <p:nvPicPr>
          <p:cNvPr id="17" name="Picture 2" descr="X:\Logos\IFS\Logos IFS H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" y="6073620"/>
            <a:ext cx="970626" cy="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25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1100</Words>
  <Application>Microsoft Office PowerPoint</Application>
  <PresentationFormat>Affichage à l'écran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Book Antiqua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leur dire MERCI ?  10 bonnes raisons !!!!!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Meignié</dc:creator>
  <cp:lastModifiedBy>Utilisateur</cp:lastModifiedBy>
  <cp:revision>28</cp:revision>
  <dcterms:created xsi:type="dcterms:W3CDTF">2017-03-20T13:50:43Z</dcterms:created>
  <dcterms:modified xsi:type="dcterms:W3CDTF">2017-11-14T08:58:39Z</dcterms:modified>
</cp:coreProperties>
</file>